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9" d="100"/>
          <a:sy n="79" d="100"/>
        </p:scale>
        <p:origin x="989" y="7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671E71-AF09-F4CA-2D0B-143CDF6365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4140A9B-12CF-08C6-4885-BED05EA3F9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562" y="476836"/>
            <a:ext cx="10970813" cy="73693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de-DE" sz="5321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609562" y="3324382"/>
            <a:ext cx="10970813" cy="53598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de-DE" sz="387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rPr lang="de-AT" dirty="0"/>
              <a:t>S3-251796</a:t>
            </a:r>
            <a:endParaRPr dirty="0"/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95CB0EF6-8448-48AF-9941-C6681DB6FFD1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977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562" y="273423"/>
            <a:ext cx="10970813" cy="1143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562" y="1604399"/>
            <a:ext cx="10970813" cy="397594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marL="522461" indent="-391846">
              <a:spcBef>
                <a:spcPts val="1714"/>
              </a:spcBef>
              <a:buClr>
                <a:srgbClr val="000000"/>
              </a:buClr>
              <a:buSzPct val="45000"/>
              <a:buFont typeface="Wingdings" charset="2"/>
              <a:buChar char=""/>
              <a:defRPr/>
            </a:lvl1pPr>
          </a:lstStyle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1044922" lvl="1" indent="-391846">
              <a:spcBef>
                <a:spcPts val="137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567382" lvl="2" indent="-348307"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2089843" lvl="3" indent="-261230">
              <a:spcBef>
                <a:spcPts val="68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612304" lvl="4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3134765" lvl="5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657226" lvl="6" indent="-261230">
              <a:spcBef>
                <a:spcPts val="34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177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6" name="PlaceHolder 3"/>
          <p:cNvSpPr>
            <a:spLocks noGrp="1"/>
          </p:cNvSpPr>
          <p:nvPr>
            <p:ph type="ftr" idx="4"/>
          </p:nvPr>
        </p:nvSpPr>
        <p:spPr>
          <a:xfrm>
            <a:off x="4169406" y="6246923"/>
            <a:ext cx="3863318" cy="47152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de-DE" sz="1693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r>
              <a:rPr lang="en-US"/>
              <a:t>S3-251796</a:t>
            </a:r>
          </a:p>
        </p:txBody>
      </p:sp>
      <p:sp>
        <p:nvSpPr>
          <p:cNvPr id="7" name="PlaceHolder 4"/>
          <p:cNvSpPr>
            <a:spLocks noGrp="1"/>
          </p:cNvSpPr>
          <p:nvPr>
            <p:ph type="sldNum" idx="5"/>
          </p:nvPr>
        </p:nvSpPr>
        <p:spPr>
          <a:xfrm>
            <a:off x="8741122" y="6246923"/>
            <a:ext cx="2839254" cy="47152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de-DE" sz="1693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fld id="{D42884A1-02F5-4EC8-A5F9-82A0C5957FAD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PlaceHolder 5"/>
          <p:cNvSpPr>
            <a:spLocks noGrp="1"/>
          </p:cNvSpPr>
          <p:nvPr>
            <p:ph type="dt" idx="6"/>
          </p:nvPr>
        </p:nvSpPr>
        <p:spPr>
          <a:xfrm>
            <a:off x="609562" y="6246923"/>
            <a:ext cx="2839254" cy="471523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de-DE" sz="1693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4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4E50CCF-1FD1-7223-5575-8791AE3B60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00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755" y="273423"/>
            <a:ext cx="10970430" cy="114376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5321">
                <a:solidFill>
                  <a:srgbClr val="000000"/>
                </a:solidFill>
                <a:latin typeface="Arial"/>
              </a:rPr>
              <a:t>6G Release 20 Planning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subTitle"/>
          </p:nvPr>
        </p:nvSpPr>
        <p:spPr>
          <a:xfrm>
            <a:off x="609755" y="1604399"/>
            <a:ext cx="10970430" cy="3975948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540">
                <a:solidFill>
                  <a:srgbClr val="000000"/>
                </a:solidFill>
                <a:latin typeface="Arial"/>
              </a:rPr>
              <a:t>Alf Zugenmaier, SA3 </a:t>
            </a:r>
            <a:r>
              <a:rPr lang="en-US" sz="2540" dirty="0">
                <a:solidFill>
                  <a:srgbClr val="000000"/>
                </a:solidFill>
                <a:latin typeface="Arial"/>
              </a:rPr>
              <a:t>vice chair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540" dirty="0">
                <a:solidFill>
                  <a:srgbClr val="000000"/>
                </a:solidFill>
                <a:latin typeface="Arial"/>
              </a:rPr>
              <a:t>Johannes Achter, Deutsche Telekom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540" dirty="0">
                <a:solidFill>
                  <a:srgbClr val="000000"/>
                </a:solidFill>
                <a:latin typeface="Arial"/>
              </a:rPr>
              <a:t>SA3#121 7-11 April 2025, Gothenburg, Sweden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n-US" sz="254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2F1B18F-A425-ECCB-F353-5FE249901F9A}"/>
              </a:ext>
            </a:extLst>
          </p:cNvPr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rPr lang="de-AT" dirty="0"/>
              <a:t>S3-251796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SA3 Discussion Summary</a:t>
            </a:r>
          </a:p>
        </p:txBody>
      </p:sp>
      <p:sp>
        <p:nvSpPr>
          <p:cNvPr id="19" name="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72328" cy="3544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marL="522461" indent="-391846">
              <a:lnSpc>
                <a:spcPct val="100000"/>
              </a:lnSpc>
              <a:spcBef>
                <a:spcPts val="1714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Timing</a:t>
            </a:r>
          </a:p>
          <a:p>
            <a:pPr marL="1044922" lvl="1" indent="-391846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Starting in Q3 or Q4 2025</a:t>
            </a:r>
          </a:p>
          <a:p>
            <a:pPr marL="653076" lvl="1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Work Planning</a:t>
            </a:r>
          </a:p>
          <a:p>
            <a:pPr marL="1044922" lvl="1" indent="-391846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5GA vs 6G work split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Organic, more 5GA in the beginning, more 6G later</a:t>
            </a:r>
          </a:p>
          <a:p>
            <a:pPr marL="1044922" lvl="1" indent="-391846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Multiple rapporteurs for 6G security to handle the expected load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Need multiple files for rapporteurs to work independently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One TR with multiple parts or multiple TRs, 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One or multiple SIDs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3A8833E-146D-2761-F36E-9087859C3B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S3-251796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E09C46-2D0F-4B2F-4FB4-EABDC12F0896}"/>
              </a:ext>
            </a:extLst>
          </p:cNvPr>
          <p:cNvSpPr txBox="1"/>
          <p:nvPr/>
        </p:nvSpPr>
        <p:spPr>
          <a:xfrm>
            <a:off x="6682902" y="2182505"/>
            <a:ext cx="4899342" cy="24929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22461" indent="-391846">
              <a:lnSpc>
                <a:spcPct val="100000"/>
              </a:lnSpc>
              <a:spcBef>
                <a:spcPts val="1714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Topics</a:t>
            </a:r>
          </a:p>
          <a:p>
            <a:pPr marL="1044922" lvl="1" indent="-391846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5GA and generation independent topics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Business as usual</a:t>
            </a:r>
          </a:p>
          <a:p>
            <a:pPr marL="1044922" lvl="1" indent="-391846">
              <a:lnSpc>
                <a:spcPct val="100000"/>
              </a:lnSpc>
              <a:spcBef>
                <a:spcPts val="1371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6G security areas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Start discussion in SA3#122</a:t>
            </a:r>
          </a:p>
          <a:p>
            <a:pPr marL="1567382" lvl="2" indent="-348307">
              <a:lnSpc>
                <a:spcPct val="100000"/>
              </a:lnSpc>
              <a:spcBef>
                <a:spcPts val="1028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Areas taken from:</a:t>
            </a:r>
          </a:p>
          <a:p>
            <a:pPr marL="2089843" lvl="3" indent="-261230">
              <a:lnSpc>
                <a:spcPct val="100000"/>
              </a:lnSpc>
              <a:spcBef>
                <a:spcPts val="686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SA1 service requirements</a:t>
            </a:r>
          </a:p>
          <a:p>
            <a:pPr marL="2089843" lvl="3" indent="-261230">
              <a:lnSpc>
                <a:spcPct val="100000"/>
              </a:lnSpc>
              <a:spcBef>
                <a:spcPts val="686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en-US" sz="1200" dirty="0">
                <a:solidFill>
                  <a:srgbClr val="000000"/>
                </a:solidFill>
                <a:latin typeface="Arial"/>
              </a:rPr>
              <a:t>SA2 / RAN architecture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5C4C2D-E852-3C64-4357-BD5A59C85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of a SA2 NWM document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A306187-4FEA-27BF-CFE0-0EFB92D4638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S3-251796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45E19EA-B99F-C849-B7CD-7A1972890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608" y="1556749"/>
            <a:ext cx="10212475" cy="46901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89BD98A4-FCF2-047D-0ED5-2C24ABAE8FAE}"/>
              </a:ext>
            </a:extLst>
          </p:cNvPr>
          <p:cNvSpPr/>
          <p:nvPr/>
        </p:nvSpPr>
        <p:spPr>
          <a:xfrm>
            <a:off x="9304774" y="1417183"/>
            <a:ext cx="2073309" cy="8336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6BDFECF-4738-D87A-76E0-1E672B5F5EC3}"/>
              </a:ext>
            </a:extLst>
          </p:cNvPr>
          <p:cNvSpPr/>
          <p:nvPr/>
        </p:nvSpPr>
        <p:spPr>
          <a:xfrm>
            <a:off x="1375507" y="2279865"/>
            <a:ext cx="2073309" cy="1649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4532D02-9947-5F8B-EC8C-600DCB0867F2}"/>
              </a:ext>
            </a:extLst>
          </p:cNvPr>
          <p:cNvSpPr/>
          <p:nvPr/>
        </p:nvSpPr>
        <p:spPr>
          <a:xfrm>
            <a:off x="9304774" y="2250831"/>
            <a:ext cx="2073309" cy="8336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608CA3B-E5D7-2B7E-2D5F-B0FF845B1060}"/>
              </a:ext>
            </a:extLst>
          </p:cNvPr>
          <p:cNvSpPr txBox="1"/>
          <p:nvPr/>
        </p:nvSpPr>
        <p:spPr>
          <a:xfrm>
            <a:off x="90436" y="5116585"/>
            <a:ext cx="480516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XR and Media Services Phase 3 | NWM Web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913189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BED995-F99D-BB3F-66C5-642A77746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NWM questions and comments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66D2E05-92B9-7FC2-C4AB-5D0159617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3D80-D05A-4FB1-74FD-67944C6A331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S3-251796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CDF9672-BF70-FC75-2B07-503524186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22" y="1768510"/>
            <a:ext cx="5648037" cy="44313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0444516-1EEE-F08D-38FC-70F9C0EA4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273" y="1768510"/>
            <a:ext cx="5869216" cy="42779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Pfeil: nach unten 9">
            <a:extLst>
              <a:ext uri="{FF2B5EF4-FFF2-40B4-BE49-F238E27FC236}">
                <a16:creationId xmlns:a16="http://schemas.microsoft.com/office/drawing/2014/main" id="{7D21A5F4-DA48-BC7F-E639-62345B07FC4F}"/>
              </a:ext>
            </a:extLst>
          </p:cNvPr>
          <p:cNvSpPr/>
          <p:nvPr/>
        </p:nvSpPr>
        <p:spPr>
          <a:xfrm rot="4275708">
            <a:off x="10570867" y="4461467"/>
            <a:ext cx="301450" cy="48232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37976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86EA9A-24DD-DF45-A397-CCE554D1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 to the questions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B96297B-3703-237B-352B-50B1B55CAE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S3-251796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88C7826-85BA-92A0-AAF3-3323F171D002}"/>
              </a:ext>
            </a:extLst>
          </p:cNvPr>
          <p:cNvSpPr txBox="1"/>
          <p:nvPr/>
        </p:nvSpPr>
        <p:spPr>
          <a:xfrm>
            <a:off x="6430946" y="3185327"/>
            <a:ext cx="5290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Every company can comment to the question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Each question can be individually answered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Other companies cannot edit the answers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Every answer has a number (e.g. to refer to)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17ADD1C-92FA-8B1B-538A-9D5D3C46C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29" y="1675979"/>
            <a:ext cx="5545539" cy="451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68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F954F4-51DA-FCEB-830A-63D0D3545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ABC03C7-EAD5-DEC2-77C1-9F3F33D2D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130615" indent="0">
              <a:buNone/>
            </a:pPr>
            <a:r>
              <a:rPr lang="en-US" sz="2800" dirty="0"/>
              <a:t>This document is prepared to derive a moderated discussion on the consolidation of work planning of SA3 on Rel20 5GA and Rel20 6G. </a:t>
            </a:r>
          </a:p>
          <a:p>
            <a:endParaRPr lang="en-GB" sz="2800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89FBC4E-94AD-1C9F-1DAF-CA7BBCB34F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S3-251796</a:t>
            </a:r>
          </a:p>
        </p:txBody>
      </p:sp>
    </p:spTree>
    <p:extLst>
      <p:ext uri="{BB962C8B-B14F-4D97-AF65-F5344CB8AC3E}">
        <p14:creationId xmlns:p14="http://schemas.microsoft.com/office/powerpoint/2010/main" val="311088646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2AFC5-4E41-B0CA-AEA2-9D237F6F0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 for bullets/questions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51308-DD14-D7F6-A964-C689A78CA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 fontScale="92500" lnSpcReduction="20000"/>
          </a:bodyPr>
          <a:lstStyle/>
          <a:p>
            <a:pPr marL="719138" indent="-588963">
              <a:buNone/>
            </a:pPr>
            <a:r>
              <a:rPr lang="en-GB" dirty="0"/>
              <a:t>Q1: When do you expect the start of Rel20 work (SIDs/WIDs approved); potentially split to 5GA and 6G</a:t>
            </a:r>
          </a:p>
          <a:p>
            <a:pPr marL="719138" indent="-588963">
              <a:buNone/>
            </a:pPr>
            <a:r>
              <a:rPr lang="en-GB" dirty="0"/>
              <a:t>Q2: Which </a:t>
            </a:r>
            <a:r>
              <a:rPr lang="en-GB" dirty="0" err="1"/>
              <a:t>worksplit</a:t>
            </a:r>
            <a:r>
              <a:rPr lang="en-GB" dirty="0"/>
              <a:t> you propose for Rel20 5GA vs. 6G work (incl. evolution over time)</a:t>
            </a:r>
          </a:p>
          <a:p>
            <a:pPr marL="130615" indent="0">
              <a:buNone/>
            </a:pPr>
            <a:r>
              <a:rPr lang="en-GB" dirty="0"/>
              <a:t>Q3: For 6G do you propose to work on one SID or multiple SIDs</a:t>
            </a:r>
          </a:p>
          <a:p>
            <a:pPr marL="293954" lvl="1" indent="0">
              <a:buNone/>
            </a:pPr>
            <a:r>
              <a:rPr lang="en-GB" dirty="0"/>
              <a:t>Q3-1: If you propose one SID, would you like one rapporteur or multiple rapporteurs to progress the work per chapters.</a:t>
            </a:r>
          </a:p>
          <a:p>
            <a:pPr marL="293954" lvl="1" indent="0">
              <a:buNone/>
            </a:pPr>
            <a:r>
              <a:rPr lang="en-GB" dirty="0"/>
              <a:t>Q3-2: If you propose multiple SIDs, do you have a certain structure in mind</a:t>
            </a:r>
          </a:p>
          <a:p>
            <a:pPr marL="719138" indent="-588963">
              <a:buNone/>
            </a:pPr>
            <a:r>
              <a:rPr lang="en-GB" dirty="0"/>
              <a:t>Q4:  For 6G, do you expect distinct (and self-contained) areas of work for SA3 and please name them, ideally each with 3 sentences of explanation.</a:t>
            </a:r>
          </a:p>
          <a:p>
            <a:pPr marL="130615" indent="0">
              <a:buNone/>
            </a:pPr>
            <a:r>
              <a:rPr lang="en-GB" dirty="0"/>
              <a:t>Q5: Additional comments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8E668E-F903-9F50-20BC-B5CCD4E061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S3-251796</a:t>
            </a:r>
          </a:p>
        </p:txBody>
      </p:sp>
    </p:spTree>
    <p:extLst>
      <p:ext uri="{BB962C8B-B14F-4D97-AF65-F5344CB8AC3E}">
        <p14:creationId xmlns:p14="http://schemas.microsoft.com/office/powerpoint/2010/main" val="36921036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334</Words>
  <Application>Microsoft Office PowerPoint</Application>
  <PresentationFormat>Breitbild</PresentationFormat>
  <Paragraphs>47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6G Release 20 Planning</vt:lpstr>
      <vt:lpstr>SA3 Discussion Summary</vt:lpstr>
      <vt:lpstr>Example of a SA2 NWM document</vt:lpstr>
      <vt:lpstr>NWM questions and comments</vt:lpstr>
      <vt:lpstr>Answers to the questions </vt:lpstr>
      <vt:lpstr>Introduction</vt:lpstr>
      <vt:lpstr>Proposals for bullets/questions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Johannes Achter_DT</cp:lastModifiedBy>
  <cp:revision>2339</cp:revision>
  <dcterms:created xsi:type="dcterms:W3CDTF">2010-02-05T13:52:04Z</dcterms:created>
  <dcterms:modified xsi:type="dcterms:W3CDTF">2025-04-11T06:12:12Z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  <property fmtid="{D5CDD505-2E9C-101B-9397-08002B2CF9AE}" pid="11" name="MSIP_Label_55339bf0-f345-473a-9ec8-6ca7c8197055_Enabled">
    <vt:lpwstr>true</vt:lpwstr>
  </property>
  <property fmtid="{D5CDD505-2E9C-101B-9397-08002B2CF9AE}" pid="12" name="MSIP_Label_55339bf0-f345-473a-9ec8-6ca7c8197055_SetDate">
    <vt:lpwstr>2025-04-10T09:49:55Z</vt:lpwstr>
  </property>
  <property fmtid="{D5CDD505-2E9C-101B-9397-08002B2CF9AE}" pid="13" name="MSIP_Label_55339bf0-f345-473a-9ec8-6ca7c8197055_Method">
    <vt:lpwstr>Privileged</vt:lpwstr>
  </property>
  <property fmtid="{D5CDD505-2E9C-101B-9397-08002B2CF9AE}" pid="14" name="MSIP_Label_55339bf0-f345-473a-9ec8-6ca7c8197055_Name">
    <vt:lpwstr>OFFEN</vt:lpwstr>
  </property>
  <property fmtid="{D5CDD505-2E9C-101B-9397-08002B2CF9AE}" pid="15" name="MSIP_Label_55339bf0-f345-473a-9ec8-6ca7c8197055_SiteId">
    <vt:lpwstr>d313b56f-f400-44d3-8403-4b468b3d8ded</vt:lpwstr>
  </property>
  <property fmtid="{D5CDD505-2E9C-101B-9397-08002B2CF9AE}" pid="16" name="MSIP_Label_55339bf0-f345-473a-9ec8-6ca7c8197055_ActionId">
    <vt:lpwstr>a9803674-19d7-46ca-909e-4db96136dd2c</vt:lpwstr>
  </property>
  <property fmtid="{D5CDD505-2E9C-101B-9397-08002B2CF9AE}" pid="17" name="MSIP_Label_55339bf0-f345-473a-9ec8-6ca7c8197055_ContentBits">
    <vt:lpwstr>0</vt:lpwstr>
  </property>
  <property fmtid="{D5CDD505-2E9C-101B-9397-08002B2CF9AE}" pid="18" name="MSIP_Label_55339bf0-f345-473a-9ec8-6ca7c8197055_Tag">
    <vt:lpwstr>10, 0, 1, 1</vt:lpwstr>
  </property>
</Properties>
</file>